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329" r:id="rId6"/>
    <p:sldId id="333" r:id="rId7"/>
    <p:sldId id="334" r:id="rId8"/>
    <p:sldId id="335" r:id="rId9"/>
    <p:sldId id="336" r:id="rId10"/>
    <p:sldId id="338" r:id="rId11"/>
    <p:sldId id="307" r:id="rId12"/>
    <p:sldId id="347" r:id="rId13"/>
    <p:sldId id="330" r:id="rId14"/>
    <p:sldId id="351" r:id="rId15"/>
    <p:sldId id="350" r:id="rId16"/>
    <p:sldId id="352" r:id="rId17"/>
    <p:sldId id="353" r:id="rId18"/>
    <p:sldId id="354" r:id="rId19"/>
    <p:sldId id="379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70" r:id="rId30"/>
    <p:sldId id="371" r:id="rId31"/>
    <p:sldId id="372" r:id="rId32"/>
    <p:sldId id="373" r:id="rId33"/>
    <p:sldId id="376" r:id="rId34"/>
    <p:sldId id="377" r:id="rId35"/>
    <p:sldId id="299" r:id="rId36"/>
    <p:sldId id="270" r:id="rId37"/>
    <p:sldId id="271" r:id="rId38"/>
    <p:sldId id="272" r:id="rId39"/>
    <p:sldId id="293" r:id="rId40"/>
    <p:sldId id="295" r:id="rId41"/>
    <p:sldId id="348" r:id="rId42"/>
    <p:sldId id="260" r:id="rId43"/>
    <p:sldId id="341" r:id="rId44"/>
    <p:sldId id="342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71804" autoAdjust="0"/>
  </p:normalViewPr>
  <p:slideViewPr>
    <p:cSldViewPr snapToGrid="0">
      <p:cViewPr varScale="1">
        <p:scale>
          <a:sx n="62" d="100"/>
          <a:sy n="62" d="100"/>
        </p:scale>
        <p:origin x="2011" y="4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4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65F36-F13C-4D9D-8E4C-5BD3C6B15044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CF00A2A3-16B9-4A69-A170-0E592283C86A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93C47434-19E9-43B6-845E-EAD52B870A22}" type="parTrans" cxnId="{93C3CD75-816E-4E65-899A-1BC53C3D61F2}">
      <dgm:prSet/>
      <dgm:spPr/>
      <dgm:t>
        <a:bodyPr/>
        <a:lstStyle/>
        <a:p>
          <a:endParaRPr lang="en-US"/>
        </a:p>
      </dgm:t>
    </dgm:pt>
    <dgm:pt modelId="{9B2CCF03-EDD7-4B9E-8AFC-AB7272F3FFD5}" type="sibTrans" cxnId="{93C3CD75-816E-4E65-899A-1BC53C3D61F2}">
      <dgm:prSet/>
      <dgm:spPr/>
      <dgm:t>
        <a:bodyPr/>
        <a:lstStyle/>
        <a:p>
          <a:endParaRPr lang="en-US"/>
        </a:p>
      </dgm:t>
    </dgm:pt>
    <dgm:pt modelId="{EB5BC2B4-27A7-4615-B152-DBED15212B85}">
      <dgm:prSet phldrT="[Text]"/>
      <dgm:spPr/>
      <dgm:t>
        <a:bodyPr/>
        <a:lstStyle/>
        <a:p>
          <a:r>
            <a:rPr lang="en-US" dirty="0"/>
            <a:t>Math</a:t>
          </a:r>
        </a:p>
      </dgm:t>
    </dgm:pt>
    <dgm:pt modelId="{CA433CCE-BA90-4161-86C7-9E3DAA6F3E13}" type="parTrans" cxnId="{0FBCB22F-B9F8-4B6E-994A-D78ED75BF277}">
      <dgm:prSet/>
      <dgm:spPr/>
      <dgm:t>
        <a:bodyPr/>
        <a:lstStyle/>
        <a:p>
          <a:endParaRPr lang="en-US"/>
        </a:p>
      </dgm:t>
    </dgm:pt>
    <dgm:pt modelId="{D8EBD2BF-49BE-4A76-A9C1-91E49C9AEAB6}" type="sibTrans" cxnId="{0FBCB22F-B9F8-4B6E-994A-D78ED75BF277}">
      <dgm:prSet/>
      <dgm:spPr/>
      <dgm:t>
        <a:bodyPr/>
        <a:lstStyle/>
        <a:p>
          <a:endParaRPr lang="en-US"/>
        </a:p>
      </dgm:t>
    </dgm:pt>
    <dgm:pt modelId="{EB0EF386-A962-42B3-9E72-063C7190A85B}">
      <dgm:prSet phldrT="[Text]"/>
      <dgm:spPr/>
      <dgm:t>
        <a:bodyPr/>
        <a:lstStyle/>
        <a:p>
          <a:r>
            <a:rPr lang="en-US" dirty="0"/>
            <a:t>Comp Sci</a:t>
          </a:r>
        </a:p>
      </dgm:t>
    </dgm:pt>
    <dgm:pt modelId="{318F79D9-AB15-4B25-B3B0-60DEB728F664}" type="parTrans" cxnId="{CDB347D8-F94F-4A8A-B6A4-07AB56F277C1}">
      <dgm:prSet/>
      <dgm:spPr/>
      <dgm:t>
        <a:bodyPr/>
        <a:lstStyle/>
        <a:p>
          <a:endParaRPr lang="en-US"/>
        </a:p>
      </dgm:t>
    </dgm:pt>
    <dgm:pt modelId="{43C6E15C-6E74-4554-B43E-732E07FA986F}" type="sibTrans" cxnId="{CDB347D8-F94F-4A8A-B6A4-07AB56F277C1}">
      <dgm:prSet/>
      <dgm:spPr/>
      <dgm:t>
        <a:bodyPr/>
        <a:lstStyle/>
        <a:p>
          <a:endParaRPr lang="en-US"/>
        </a:p>
      </dgm:t>
    </dgm:pt>
    <dgm:pt modelId="{53444406-1FF2-4A5F-830A-C37F046BCB66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07E6C139-B313-44C7-B171-AA7A4211063D}" type="parTrans" cxnId="{AD0E91DE-6F56-4006-ADCF-732912632062}">
      <dgm:prSet/>
      <dgm:spPr/>
      <dgm:t>
        <a:bodyPr/>
        <a:lstStyle/>
        <a:p>
          <a:endParaRPr lang="en-US"/>
        </a:p>
      </dgm:t>
    </dgm:pt>
    <dgm:pt modelId="{DBE2EC68-591E-416E-8B59-62E7FB36A76A}" type="sibTrans" cxnId="{AD0E91DE-6F56-4006-ADCF-732912632062}">
      <dgm:prSet/>
      <dgm:spPr/>
      <dgm:t>
        <a:bodyPr/>
        <a:lstStyle/>
        <a:p>
          <a:endParaRPr lang="en-US"/>
        </a:p>
      </dgm:t>
    </dgm:pt>
    <dgm:pt modelId="{05B31102-CCAF-48EB-8790-EA5BA90DE04F}" type="pres">
      <dgm:prSet presAssocID="{98D65F36-F13C-4D9D-8E4C-5BD3C6B15044}" presName="compositeShape" presStyleCnt="0">
        <dgm:presLayoutVars>
          <dgm:chMax val="7"/>
          <dgm:dir/>
          <dgm:resizeHandles val="exact"/>
        </dgm:presLayoutVars>
      </dgm:prSet>
      <dgm:spPr/>
    </dgm:pt>
    <dgm:pt modelId="{FD609939-D732-4C90-81C3-1126DFC2A1F0}" type="pres">
      <dgm:prSet presAssocID="{CF00A2A3-16B9-4A69-A170-0E592283C86A}" presName="circ1" presStyleLbl="vennNode1" presStyleIdx="0" presStyleCnt="4"/>
      <dgm:spPr/>
    </dgm:pt>
    <dgm:pt modelId="{BD841B09-5C0C-4B1A-87C2-018FA95E374E}" type="pres">
      <dgm:prSet presAssocID="{CF00A2A3-16B9-4A69-A170-0E592283C86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5509CD1-6C77-403E-A286-943BEAD4036A}" type="pres">
      <dgm:prSet presAssocID="{53444406-1FF2-4A5F-830A-C37F046BCB66}" presName="circ2" presStyleLbl="vennNode1" presStyleIdx="1" presStyleCnt="4"/>
      <dgm:spPr/>
    </dgm:pt>
    <dgm:pt modelId="{F5689541-AF12-4192-8C5A-6BCE9DB33F03}" type="pres">
      <dgm:prSet presAssocID="{53444406-1FF2-4A5F-830A-C37F046BCB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158683F-66E6-47C1-A6D8-CFA8E6D5982D}" type="pres">
      <dgm:prSet presAssocID="{EB5BC2B4-27A7-4615-B152-DBED15212B85}" presName="circ3" presStyleLbl="vennNode1" presStyleIdx="2" presStyleCnt="4"/>
      <dgm:spPr/>
    </dgm:pt>
    <dgm:pt modelId="{FF64C9EE-EF7E-4492-9931-FCA37AE14EA0}" type="pres">
      <dgm:prSet presAssocID="{EB5BC2B4-27A7-4615-B152-DBED15212B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7D2FF86-4741-4840-B124-17D6A1034BE3}" type="pres">
      <dgm:prSet presAssocID="{EB0EF386-A962-42B3-9E72-063C7190A85B}" presName="circ4" presStyleLbl="vennNode1" presStyleIdx="3" presStyleCnt="4"/>
      <dgm:spPr/>
    </dgm:pt>
    <dgm:pt modelId="{5DE0AC7A-5B25-4D25-B0F7-39D89D9EB671}" type="pres">
      <dgm:prSet presAssocID="{EB0EF386-A962-42B3-9E72-063C7190A85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DA7780D-3323-4A40-BD93-96B93E307244}" type="presOf" srcId="{53444406-1FF2-4A5F-830A-C37F046BCB66}" destId="{65509CD1-6C77-403E-A286-943BEAD4036A}" srcOrd="0" destOrd="0" presId="urn:microsoft.com/office/officeart/2005/8/layout/venn1"/>
    <dgm:cxn modelId="{90FCD10E-D579-4E28-A4CE-5EDCBA65BCA7}" type="presOf" srcId="{EB0EF386-A962-42B3-9E72-063C7190A85B}" destId="{5DE0AC7A-5B25-4D25-B0F7-39D89D9EB671}" srcOrd="1" destOrd="0" presId="urn:microsoft.com/office/officeart/2005/8/layout/venn1"/>
    <dgm:cxn modelId="{05843B15-FBCE-465D-A27D-1DFF10D37994}" type="presOf" srcId="{CF00A2A3-16B9-4A69-A170-0E592283C86A}" destId="{FD609939-D732-4C90-81C3-1126DFC2A1F0}" srcOrd="1" destOrd="0" presId="urn:microsoft.com/office/officeart/2005/8/layout/venn1"/>
    <dgm:cxn modelId="{285B5B1A-F6C4-4281-9C44-99A3C75B9355}" type="presOf" srcId="{53444406-1FF2-4A5F-830A-C37F046BCB66}" destId="{F5689541-AF12-4192-8C5A-6BCE9DB33F03}" srcOrd="1" destOrd="0" presId="urn:microsoft.com/office/officeart/2005/8/layout/venn1"/>
    <dgm:cxn modelId="{0FBCB22F-B9F8-4B6E-994A-D78ED75BF277}" srcId="{98D65F36-F13C-4D9D-8E4C-5BD3C6B15044}" destId="{EB5BC2B4-27A7-4615-B152-DBED15212B85}" srcOrd="2" destOrd="0" parTransId="{CA433CCE-BA90-4161-86C7-9E3DAA6F3E13}" sibTransId="{D8EBD2BF-49BE-4A76-A9C1-91E49C9AEAB6}"/>
    <dgm:cxn modelId="{EB5B9065-ABFA-4FBB-9355-5FBFA051BDDC}" type="presOf" srcId="{CF00A2A3-16B9-4A69-A170-0E592283C86A}" destId="{BD841B09-5C0C-4B1A-87C2-018FA95E374E}" srcOrd="0" destOrd="0" presId="urn:microsoft.com/office/officeart/2005/8/layout/venn1"/>
    <dgm:cxn modelId="{2895376A-4503-4A5E-A519-D46B4E6E4742}" type="presOf" srcId="{EB5BC2B4-27A7-4615-B152-DBED15212B85}" destId="{C158683F-66E6-47C1-A6D8-CFA8E6D5982D}" srcOrd="0" destOrd="0" presId="urn:microsoft.com/office/officeart/2005/8/layout/venn1"/>
    <dgm:cxn modelId="{93C3CD75-816E-4E65-899A-1BC53C3D61F2}" srcId="{98D65F36-F13C-4D9D-8E4C-5BD3C6B15044}" destId="{CF00A2A3-16B9-4A69-A170-0E592283C86A}" srcOrd="0" destOrd="0" parTransId="{93C47434-19E9-43B6-845E-EAD52B870A22}" sibTransId="{9B2CCF03-EDD7-4B9E-8AFC-AB7272F3FFD5}"/>
    <dgm:cxn modelId="{542756C5-C1ED-40E1-ABC3-88CFBE533751}" type="presOf" srcId="{EB0EF386-A962-42B3-9E72-063C7190A85B}" destId="{F7D2FF86-4741-4840-B124-17D6A1034BE3}" srcOrd="0" destOrd="0" presId="urn:microsoft.com/office/officeart/2005/8/layout/venn1"/>
    <dgm:cxn modelId="{FBEFF8CE-5E95-4A6C-A7CA-BC9161B348B1}" type="presOf" srcId="{98D65F36-F13C-4D9D-8E4C-5BD3C6B15044}" destId="{05B31102-CCAF-48EB-8790-EA5BA90DE04F}" srcOrd="0" destOrd="0" presId="urn:microsoft.com/office/officeart/2005/8/layout/venn1"/>
    <dgm:cxn modelId="{CDB347D8-F94F-4A8A-B6A4-07AB56F277C1}" srcId="{98D65F36-F13C-4D9D-8E4C-5BD3C6B15044}" destId="{EB0EF386-A962-42B3-9E72-063C7190A85B}" srcOrd="3" destOrd="0" parTransId="{318F79D9-AB15-4B25-B3B0-60DEB728F664}" sibTransId="{43C6E15C-6E74-4554-B43E-732E07FA986F}"/>
    <dgm:cxn modelId="{AD0E91DE-6F56-4006-ADCF-732912632062}" srcId="{98D65F36-F13C-4D9D-8E4C-5BD3C6B15044}" destId="{53444406-1FF2-4A5F-830A-C37F046BCB66}" srcOrd="1" destOrd="0" parTransId="{07E6C139-B313-44C7-B171-AA7A4211063D}" sibTransId="{DBE2EC68-591E-416E-8B59-62E7FB36A76A}"/>
    <dgm:cxn modelId="{C390ABF7-0257-4C9C-9978-DB5F8241C1EF}" type="presOf" srcId="{EB5BC2B4-27A7-4615-B152-DBED15212B85}" destId="{FF64C9EE-EF7E-4492-9931-FCA37AE14EA0}" srcOrd="1" destOrd="0" presId="urn:microsoft.com/office/officeart/2005/8/layout/venn1"/>
    <dgm:cxn modelId="{1C6584B2-B08E-400D-BEE6-82DC1A409FE4}" type="presParOf" srcId="{05B31102-CCAF-48EB-8790-EA5BA90DE04F}" destId="{FD609939-D732-4C90-81C3-1126DFC2A1F0}" srcOrd="0" destOrd="0" presId="urn:microsoft.com/office/officeart/2005/8/layout/venn1"/>
    <dgm:cxn modelId="{7B0B735A-7BBB-49A6-9482-CC877D8D6596}" type="presParOf" srcId="{05B31102-CCAF-48EB-8790-EA5BA90DE04F}" destId="{BD841B09-5C0C-4B1A-87C2-018FA95E374E}" srcOrd="1" destOrd="0" presId="urn:microsoft.com/office/officeart/2005/8/layout/venn1"/>
    <dgm:cxn modelId="{793A02E7-2B5D-4868-B7F3-3D1628B1E3EE}" type="presParOf" srcId="{05B31102-CCAF-48EB-8790-EA5BA90DE04F}" destId="{65509CD1-6C77-403E-A286-943BEAD4036A}" srcOrd="2" destOrd="0" presId="urn:microsoft.com/office/officeart/2005/8/layout/venn1"/>
    <dgm:cxn modelId="{BEDEF589-E376-419A-A1B5-B6FEEB747E71}" type="presParOf" srcId="{05B31102-CCAF-48EB-8790-EA5BA90DE04F}" destId="{F5689541-AF12-4192-8C5A-6BCE9DB33F03}" srcOrd="3" destOrd="0" presId="urn:microsoft.com/office/officeart/2005/8/layout/venn1"/>
    <dgm:cxn modelId="{D2709015-C6D5-4C61-8192-68CFA203321A}" type="presParOf" srcId="{05B31102-CCAF-48EB-8790-EA5BA90DE04F}" destId="{C158683F-66E6-47C1-A6D8-CFA8E6D5982D}" srcOrd="4" destOrd="0" presId="urn:microsoft.com/office/officeart/2005/8/layout/venn1"/>
    <dgm:cxn modelId="{BCB4DA12-4A37-420E-8AFF-B1AB329E00E1}" type="presParOf" srcId="{05B31102-CCAF-48EB-8790-EA5BA90DE04F}" destId="{FF64C9EE-EF7E-4492-9931-FCA37AE14EA0}" srcOrd="5" destOrd="0" presId="urn:microsoft.com/office/officeart/2005/8/layout/venn1"/>
    <dgm:cxn modelId="{9CBB749A-0153-44E4-8865-CDFB7424974F}" type="presParOf" srcId="{05B31102-CCAF-48EB-8790-EA5BA90DE04F}" destId="{F7D2FF86-4741-4840-B124-17D6A1034BE3}" srcOrd="6" destOrd="0" presId="urn:microsoft.com/office/officeart/2005/8/layout/venn1"/>
    <dgm:cxn modelId="{89213833-4B91-4BE6-A4F6-C24B7CE4E2B8}" type="presParOf" srcId="{05B31102-CCAF-48EB-8790-EA5BA90DE04F}" destId="{5DE0AC7A-5B25-4D25-B0F7-39D89D9EB671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09939-D732-4C90-81C3-1126DFC2A1F0}">
      <dsp:nvSpPr>
        <dsp:cNvPr id="0" name=""/>
        <dsp:cNvSpPr/>
      </dsp:nvSpPr>
      <dsp:spPr>
        <a:xfrm>
          <a:off x="2572269" y="55497"/>
          <a:ext cx="2885882" cy="288588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Engineering</a:t>
          </a:r>
        </a:p>
      </dsp:txBody>
      <dsp:txXfrm>
        <a:off x="2905256" y="443981"/>
        <a:ext cx="2219909" cy="915712"/>
      </dsp:txXfrm>
    </dsp:sp>
    <dsp:sp modelId="{65509CD1-6C77-403E-A286-943BEAD4036A}">
      <dsp:nvSpPr>
        <dsp:cNvPr id="0" name=""/>
        <dsp:cNvSpPr/>
      </dsp:nvSpPr>
      <dsp:spPr>
        <a:xfrm>
          <a:off x="3848717" y="1331945"/>
          <a:ext cx="2885882" cy="2885882"/>
        </a:xfrm>
        <a:prstGeom prst="ellipse">
          <a:avLst/>
        </a:prstGeom>
        <a:solidFill>
          <a:schemeClr val="accent5">
            <a:alpha val="50000"/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Science</a:t>
          </a:r>
        </a:p>
      </dsp:txBody>
      <dsp:txXfrm>
        <a:off x="5402654" y="1664932"/>
        <a:ext cx="1109954" cy="2219909"/>
      </dsp:txXfrm>
    </dsp:sp>
    <dsp:sp modelId="{C158683F-66E6-47C1-A6D8-CFA8E6D5982D}">
      <dsp:nvSpPr>
        <dsp:cNvPr id="0" name=""/>
        <dsp:cNvSpPr/>
      </dsp:nvSpPr>
      <dsp:spPr>
        <a:xfrm>
          <a:off x="2572269" y="2608393"/>
          <a:ext cx="2885882" cy="2885882"/>
        </a:xfrm>
        <a:prstGeom prst="ellipse">
          <a:avLst/>
        </a:prstGeom>
        <a:solidFill>
          <a:schemeClr val="accent5">
            <a:alpha val="50000"/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Math</a:t>
          </a:r>
        </a:p>
      </dsp:txBody>
      <dsp:txXfrm>
        <a:off x="2905256" y="4190079"/>
        <a:ext cx="2219909" cy="915712"/>
      </dsp:txXfrm>
    </dsp:sp>
    <dsp:sp modelId="{F7D2FF86-4741-4840-B124-17D6A1034BE3}">
      <dsp:nvSpPr>
        <dsp:cNvPr id="0" name=""/>
        <dsp:cNvSpPr/>
      </dsp:nvSpPr>
      <dsp:spPr>
        <a:xfrm>
          <a:off x="1295821" y="1331945"/>
          <a:ext cx="2885882" cy="2885882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 Sci</a:t>
          </a:r>
        </a:p>
      </dsp:txBody>
      <dsp:txXfrm>
        <a:off x="1517812" y="1664932"/>
        <a:ext cx="1109954" cy="221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92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33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973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33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5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4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29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08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6dd3935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3e6dd3935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8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5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08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4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37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16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67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43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e6dd393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Arial"/>
            </a:endParaRPr>
          </a:p>
        </p:txBody>
      </p:sp>
      <p:sp>
        <p:nvSpPr>
          <p:cNvPr id="273" name="Google Shape;273;g3e6dd393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67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52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FDFF9-107D-48D1-A626-FA337C89C03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61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6dd393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e6dd3935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3e6dd3935a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662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6dd393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e6dd393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6dd393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6dd393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e6dd3935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e6dd3935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e6dd393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e6dd393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58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9681c20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e9681c20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715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890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e6dd393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e6dd393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g3e6dd3935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21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009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6dd39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6dd39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280" name="Google Shape;280;g3e6dd3935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52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e6dd3935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e6dd3935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4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37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49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0519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92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HEOMD-Domestic-template-0715201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NASA insignia 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4963" y="239713"/>
            <a:ext cx="717550" cy="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466725" y="455613"/>
            <a:ext cx="21240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National Aeronautics and Space Administration</a:t>
            </a:r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8788" y="1139825"/>
            <a:ext cx="4867275" cy="109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8788" y="2479486"/>
            <a:ext cx="7313612" cy="191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003300"/>
            <a:ext cx="8229600" cy="51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 rot="5400000">
            <a:off x="2010568" y="-550069"/>
            <a:ext cx="51228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846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37330" y="102495"/>
            <a:ext cx="8076408" cy="74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003300"/>
            <a:ext cx="8229600" cy="51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4" name="Google Shape;14;p1" descr="NASA insignia RGB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13738" y="158750"/>
            <a:ext cx="717550" cy="5937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70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gapminder.org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l.nasa.gov/infographics/infographic.view.php?id=1135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pl.nasa.gov/infographics/infographic.view.php?id=11357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6hD52H7rQak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kPRA0W1kECg" TargetMode="External"/><Relationship Id="rId6" Type="http://schemas.openxmlformats.org/officeDocument/2006/relationships/hyperlink" Target="http://panthema.net/2013/sound-of-sortin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sv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DvF5J6Evx4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hworth.com/dev/pixelspace/pixelspace_solarsystem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296941/interactive-graphic-every-active-satellite-orbiting-earth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3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>
            <a:spLocks noGrp="1"/>
          </p:cNvSpPr>
          <p:nvPr>
            <p:ph type="ctrTitle"/>
          </p:nvPr>
        </p:nvSpPr>
        <p:spPr>
          <a:xfrm>
            <a:off x="230187" y="1116313"/>
            <a:ext cx="67326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Telling Meaningful Stories with Data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Orange County R Users Group</a:t>
            </a:r>
            <a:endParaRPr sz="1800" b="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 27</a:t>
            </a:r>
            <a:r>
              <a:rPr lang="en-US" sz="1600" b="0" dirty="0"/>
              <a:t>, 2018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2"/>
          <p:cNvSpPr txBox="1">
            <a:spLocks noGrp="1"/>
          </p:cNvSpPr>
          <p:nvPr>
            <p:ph type="subTitle" idx="1"/>
          </p:nvPr>
        </p:nvSpPr>
        <p:spPr>
          <a:xfrm>
            <a:off x="220663" y="2789349"/>
            <a:ext cx="73137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Alyssa Columbus</a:t>
            </a:r>
            <a:endParaRPr sz="1600" dirty="0">
              <a:solidFill>
                <a:schemeClr val="lt1"/>
              </a:solidFill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dirty="0">
                <a:solidFill>
                  <a:schemeClr val="lt1"/>
                </a:solidFill>
              </a:rPr>
              <a:t>Datanaut, NASA - National Aeronautics and Space Administration</a:t>
            </a:r>
            <a:endParaRPr dirty="0"/>
          </a:p>
          <a:p>
            <a:pPr marL="177800" marR="0" lvl="0" indent="-1778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Scientist, Pacifi</a:t>
            </a:r>
            <a:r>
              <a:rPr lang="en-US" sz="1600" b="0" dirty="0">
                <a:solidFill>
                  <a:schemeClr val="lt1"/>
                </a:solidFill>
              </a:rPr>
              <a:t>c Life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77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77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7645300" y="161250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376" y="249711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" y="158496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Explore GapMinder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320"/>
            <a:ext cx="8852454" cy="3986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12" y="4868930"/>
            <a:ext cx="2571518" cy="2020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785" y="4929890"/>
            <a:ext cx="2368113" cy="1876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6" y="4868930"/>
            <a:ext cx="2465047" cy="1936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BE626-6460-4344-B551-F16798D9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12" y="4928367"/>
            <a:ext cx="2571518" cy="1936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542AC-A240-4DB7-9DF0-AD7BFFE40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785" y="4979317"/>
            <a:ext cx="2368113" cy="1876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9E46E-C8A3-4E51-A084-DF761FA8C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6" y="4918357"/>
            <a:ext cx="2465047" cy="1936067"/>
          </a:xfrm>
          <a:prstGeom prst="rect">
            <a:avLst/>
          </a:prstGeom>
        </p:spPr>
      </p:pic>
      <p:sp>
        <p:nvSpPr>
          <p:cNvPr id="12" name="Google Shape;358;p63">
            <a:extLst>
              <a:ext uri="{FF2B5EF4-FFF2-40B4-BE49-F238E27FC236}">
                <a16:creationId xmlns:a16="http://schemas.microsoft.com/office/drawing/2014/main" id="{9DCA5A21-5924-4C27-ADB6-328CCA0B3E0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Google Shape;359;p63">
            <a:extLst>
              <a:ext uri="{FF2B5EF4-FFF2-40B4-BE49-F238E27FC236}">
                <a16:creationId xmlns:a16="http://schemas.microsoft.com/office/drawing/2014/main" id="{35B25639-B688-4392-91E3-A5D9A40CF7E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7;p63">
            <a:extLst>
              <a:ext uri="{FF2B5EF4-FFF2-40B4-BE49-F238E27FC236}">
                <a16:creationId xmlns:a16="http://schemas.microsoft.com/office/drawing/2014/main" id="{BDE74A7E-024E-4786-A9FB-72A20392F1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3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Tools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882FEFE-517F-4974-A4D5-2CE8A9FF4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30" y="1516158"/>
            <a:ext cx="1762217" cy="1365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98217-00C7-4897-8218-39C929D81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754" y="1184082"/>
            <a:ext cx="2715082" cy="2036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CFF00-2B5F-4FD6-84D8-89CEBCE57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048" y="1184082"/>
            <a:ext cx="4339216" cy="2036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114D0D-B514-45A8-B6C9-05A83102E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503" y="1372595"/>
            <a:ext cx="1652599" cy="16525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7C8F0F-4545-404B-875E-C07AE0435A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1976"/>
          <a:stretch/>
        </p:blipFill>
        <p:spPr>
          <a:xfrm>
            <a:off x="2500503" y="4168817"/>
            <a:ext cx="2137014" cy="227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7966C6-2833-4B3F-A688-8B1F5AE1D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43" y="5252173"/>
            <a:ext cx="1857375" cy="1857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161489-0D26-4045-BC4B-5A92916324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337"/>
          <a:stretch/>
        </p:blipFill>
        <p:spPr>
          <a:xfrm>
            <a:off x="2714625" y="5856790"/>
            <a:ext cx="1857375" cy="12010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D31B0B-D2D2-4B22-A32C-AF00163711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007" b="12990"/>
          <a:stretch/>
        </p:blipFill>
        <p:spPr>
          <a:xfrm>
            <a:off x="4755404" y="3283119"/>
            <a:ext cx="1943620" cy="976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76AA7F-D34F-488D-874C-67AD2E1A91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330" y="4183666"/>
            <a:ext cx="2137014" cy="2137014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780531F-2798-4039-A2EE-4082A5492A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44" y="2989382"/>
            <a:ext cx="1536477" cy="1728537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36DF263A-1DE4-467E-A833-1486F4013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0064" y="3121070"/>
            <a:ext cx="2923017" cy="1705093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E6713162-29EB-4749-B6E7-5B3799F28C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9343" y="4213540"/>
            <a:ext cx="1325188" cy="1475779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5AEC5149-527F-40D5-A2BC-1492E3C725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3002" y="5689319"/>
            <a:ext cx="3479036" cy="921945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61DE110C-6B6F-4278-A1CB-595E7D466B6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34098" b="32232"/>
          <a:stretch/>
        </p:blipFill>
        <p:spPr>
          <a:xfrm>
            <a:off x="6989481" y="3429000"/>
            <a:ext cx="1857375" cy="625385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372088A-4B33-4696-9C23-15A956A44D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2630" y="4396026"/>
            <a:ext cx="1857375" cy="10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01;p57">
            <a:extLst>
              <a:ext uri="{FF2B5EF4-FFF2-40B4-BE49-F238E27FC236}">
                <a16:creationId xmlns:a16="http://schemas.microsoft.com/office/drawing/2014/main" id="{399A991F-166F-42B8-9BF1-99624A268FC3}"/>
              </a:ext>
            </a:extLst>
          </p:cNvPr>
          <p:cNvSpPr txBox="1">
            <a:spLocks/>
          </p:cNvSpPr>
          <p:nvPr/>
        </p:nvSpPr>
        <p:spPr>
          <a:xfrm>
            <a:off x="0" y="1902961"/>
            <a:ext cx="9144000" cy="2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indent="0" algn="ctr">
              <a:lnSpc>
                <a:spcPct val="150000"/>
              </a:lnSpc>
              <a:spcBef>
                <a:spcPts val="400"/>
              </a:spcBef>
              <a:buSzPct val="100000"/>
              <a:buNone/>
            </a:pPr>
            <a:r>
              <a:rPr lang="en-US" sz="5400" dirty="0"/>
              <a:t>DATA LEADS, </a:t>
            </a:r>
          </a:p>
          <a:p>
            <a:pPr marL="38100" indent="0" algn="ctr">
              <a:lnSpc>
                <a:spcPct val="150000"/>
              </a:lnSpc>
              <a:spcBef>
                <a:spcPts val="400"/>
              </a:spcBef>
              <a:buSzPct val="100000"/>
              <a:buNone/>
            </a:pPr>
            <a:r>
              <a:rPr lang="en-US" sz="5400" dirty="0"/>
              <a:t>BUT STORY TELLS.</a:t>
            </a:r>
          </a:p>
        </p:txBody>
      </p:sp>
    </p:spTree>
    <p:extLst>
      <p:ext uri="{BB962C8B-B14F-4D97-AF65-F5344CB8AC3E}">
        <p14:creationId xmlns:p14="http://schemas.microsoft.com/office/powerpoint/2010/main" val="30559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8A3796-8B63-492D-8E7A-8B9112BC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923086"/>
            <a:ext cx="7486650" cy="561975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9124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DC1440-D62D-46FD-B7DB-8F48AAB9C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61" y="1126456"/>
            <a:ext cx="5310504" cy="5280072"/>
          </a:xfrm>
        </p:spPr>
      </p:pic>
      <p:sp>
        <p:nvSpPr>
          <p:cNvPr id="3" name="Google Shape;284;p55">
            <a:extLst>
              <a:ext uri="{FF2B5EF4-FFF2-40B4-BE49-F238E27FC236}">
                <a16:creationId xmlns:a16="http://schemas.microsoft.com/office/drawing/2014/main" id="{FFDE7967-F5BD-4DE0-9AB5-ACD1BA5CBAFB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85;p55">
            <a:extLst>
              <a:ext uri="{FF2B5EF4-FFF2-40B4-BE49-F238E27FC236}">
                <a16:creationId xmlns:a16="http://schemas.microsoft.com/office/drawing/2014/main" id="{7EDFC0ED-FE94-4A1E-9B03-ED40C6CAC1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45D38-A37A-449E-B1DE-73C9FD729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F6701-8B7F-408A-9ABA-56351D77BACF}"/>
              </a:ext>
            </a:extLst>
          </p:cNvPr>
          <p:cNvSpPr txBox="1"/>
          <p:nvPr/>
        </p:nvSpPr>
        <p:spPr>
          <a:xfrm>
            <a:off x="765807" y="6406528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15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9099D-0C79-401A-9E18-8493FFEC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0"/>
            <a:ext cx="9144000" cy="5143501"/>
          </a:xfrm>
        </p:spPr>
      </p:pic>
      <p:sp>
        <p:nvSpPr>
          <p:cNvPr id="4" name="Google Shape;284;p55">
            <a:extLst>
              <a:ext uri="{FF2B5EF4-FFF2-40B4-BE49-F238E27FC236}">
                <a16:creationId xmlns:a16="http://schemas.microsoft.com/office/drawing/2014/main" id="{EA05BE1F-348C-4119-8045-41B4CFA0AD96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285;p55">
            <a:extLst>
              <a:ext uri="{FF2B5EF4-FFF2-40B4-BE49-F238E27FC236}">
                <a16:creationId xmlns:a16="http://schemas.microsoft.com/office/drawing/2014/main" id="{11B24F02-E4EF-4286-A8FC-ABC86A5B69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A37DC-6460-4349-8142-2FC1C6E95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18865-8916-41FE-A34E-025E8F88D1C0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21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AF3A5E-FE1F-45FC-B854-2EAE12B9FF14}"/>
              </a:ext>
            </a:extLst>
          </p:cNvPr>
          <p:cNvSpPr txBox="1"/>
          <p:nvPr/>
        </p:nvSpPr>
        <p:spPr>
          <a:xfrm>
            <a:off x="2137209" y="5726907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NASA JPL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4"/>
          <a:stretch/>
        </p:blipFill>
        <p:spPr>
          <a:xfrm>
            <a:off x="1626455" y="973893"/>
            <a:ext cx="5671634" cy="5142177"/>
          </a:xfrm>
          <a:prstGeom prst="rect">
            <a:avLst/>
          </a:prstGeom>
        </p:spPr>
      </p:pic>
      <p:sp>
        <p:nvSpPr>
          <p:cNvPr id="4" name="Google Shape;284;p55">
            <a:extLst>
              <a:ext uri="{FF2B5EF4-FFF2-40B4-BE49-F238E27FC236}">
                <a16:creationId xmlns:a16="http://schemas.microsoft.com/office/drawing/2014/main" id="{20243FBB-4918-488C-98CD-10D2F9E4893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285;p55">
            <a:extLst>
              <a:ext uri="{FF2B5EF4-FFF2-40B4-BE49-F238E27FC236}">
                <a16:creationId xmlns:a16="http://schemas.microsoft.com/office/drawing/2014/main" id="{E681CFA7-CAC6-4B26-9783-8C8A9F0542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E25C4-191F-4A1B-83AD-1143EE6B6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03634-482C-4905-9027-F2BA79D6D1A4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NASA JPL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40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2" b="28930"/>
          <a:stretch/>
        </p:blipFill>
        <p:spPr>
          <a:xfrm>
            <a:off x="814388" y="929239"/>
            <a:ext cx="7609681" cy="4747259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3E9082DD-23F3-4745-BF20-C178E49E0967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27DF1115-B578-4FC7-BBDB-77440E5C13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601B2-D5F3-4D87-810D-CFF4788B9A11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D422E020-4FFC-4531-A9AD-1D2F6EF163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08538-AD54-469A-BDDB-875894348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1"/>
          <a:stretch/>
        </p:blipFill>
        <p:spPr>
          <a:xfrm>
            <a:off x="765807" y="951350"/>
            <a:ext cx="7612387" cy="4755628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C51D4B77-59BC-4362-9D26-EBC47B44F2F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76A8AA55-B218-42B2-91D7-0A23C32581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3B40CE-CC60-44CC-AEFB-2177E20976CE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NASA JPL</a:t>
            </a:r>
            <a:endParaRPr lang="en-US" sz="12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D28CD354-97C0-4AF0-B9C8-0701020779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E0D8-1EB0-4E94-82B2-A62711B7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8" y="1635152"/>
            <a:ext cx="7429501" cy="864677"/>
          </a:xfrm>
        </p:spPr>
        <p:txBody>
          <a:bodyPr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MAPPING DATA TO SENSES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8EC5D9-8FA9-41AB-AD11-014BFC90B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912"/>
          <a:stretch/>
        </p:blipFill>
        <p:spPr>
          <a:xfrm>
            <a:off x="1507889" y="3413535"/>
            <a:ext cx="6128220" cy="1708406"/>
          </a:xfrm>
          <a:prstGeom prst="rect">
            <a:avLst/>
          </a:prstGeom>
        </p:spPr>
      </p:pic>
      <p:sp>
        <p:nvSpPr>
          <p:cNvPr id="6" name="Google Shape;284;p55">
            <a:extLst>
              <a:ext uri="{FF2B5EF4-FFF2-40B4-BE49-F238E27FC236}">
                <a16:creationId xmlns:a16="http://schemas.microsoft.com/office/drawing/2014/main" id="{921BD3AD-C1C5-402F-8B03-5FD9473A9953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285;p55">
            <a:extLst>
              <a:ext uri="{FF2B5EF4-FFF2-40B4-BE49-F238E27FC236}">
                <a16:creationId xmlns:a16="http://schemas.microsoft.com/office/drawing/2014/main" id="{2BD82EC9-7888-4F9C-886D-F74D03636B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AA00C-1045-4B19-B4D4-D7972F62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600" y="0"/>
            <a:ext cx="538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0EA-E885-4970-A7EC-32C1A9FC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77278">
            <a:off x="4072782" y="2133904"/>
            <a:ext cx="3792714" cy="133685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O</a:t>
            </a:r>
            <a:r>
              <a:rPr lang="en-US" sz="6600" dirty="0">
                <a:solidFill>
                  <a:schemeClr val="tx1"/>
                </a:solidFill>
              </a:rPr>
              <a:t>U</a:t>
            </a:r>
            <a:r>
              <a:rPr lang="en-US" sz="7200" dirty="0">
                <a:solidFill>
                  <a:schemeClr val="tx1"/>
                </a:solidFill>
              </a:rPr>
              <a:t>N</a:t>
            </a:r>
            <a:r>
              <a:rPr lang="en-US" sz="8625" dirty="0">
                <a:solidFill>
                  <a:schemeClr val="tx1"/>
                </a:solidFill>
              </a:rPr>
              <a:t>D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Action Button: Sound 5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44D4ADE6-161B-4CCE-99F7-01938FD2F144}"/>
              </a:ext>
            </a:extLst>
          </p:cNvPr>
          <p:cNvSpPr/>
          <p:nvPr/>
        </p:nvSpPr>
        <p:spPr>
          <a:xfrm rot="20133043">
            <a:off x="1900254" y="3462190"/>
            <a:ext cx="1950244" cy="1464469"/>
          </a:xfrm>
          <a:prstGeom prst="actionButtonSound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5BB00EE6-67E2-405B-8706-158D6769B208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FEAEAFF5-E6D9-445A-9A13-6EE276C363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AFA347E-F5E1-4636-99A6-60AA35BE24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7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NASA | Dynamic Earth Excerpt: Viz Challenge Winner">
            <a:hlinkClick r:id="" action="ppaction://media"/>
            <a:extLst>
              <a:ext uri="{FF2B5EF4-FFF2-40B4-BE49-F238E27FC236}">
                <a16:creationId xmlns:a16="http://schemas.microsoft.com/office/drawing/2014/main" id="{2A02E6B3-A9D2-47F3-A7B3-67D4EA67384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60" y="957263"/>
            <a:ext cx="7497365" cy="4217194"/>
          </a:xfrm>
          <a:prstGeom prst="rect">
            <a:avLst/>
          </a:prstGeom>
        </p:spPr>
      </p:pic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5B4428E-BCE4-4126-B652-4BE7F0592F32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2D6A22BE-8CD4-416F-8C9D-9D927E402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3A662-39E4-4387-B411-0309090811B6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NASA Scientific Visualization Studio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9CECFD73-86FA-4DFD-A62E-CCA0E7CFA88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15 Sorting Algorithms in 6 Minutes">
            <a:hlinkClick r:id="" action="ppaction://media"/>
            <a:extLst>
              <a:ext uri="{FF2B5EF4-FFF2-40B4-BE49-F238E27FC236}">
                <a16:creationId xmlns:a16="http://schemas.microsoft.com/office/drawing/2014/main" id="{2381C9EC-0F6B-4E1F-8D66-8F9A958930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60" y="971550"/>
            <a:ext cx="7429500" cy="4179094"/>
          </a:xfrm>
          <a:prstGeom prst="rect">
            <a:avLst/>
          </a:prstGeom>
        </p:spPr>
      </p:pic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14D057BC-9D4E-4CB4-94AF-35C83907F203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285;p55">
            <a:extLst>
              <a:ext uri="{FF2B5EF4-FFF2-40B4-BE49-F238E27FC236}">
                <a16:creationId xmlns:a16="http://schemas.microsoft.com/office/drawing/2014/main" id="{6B688A10-0FC0-41C6-BFA6-10C09A21F8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129AA-2BF2-4295-8EFD-675419980AC3}"/>
              </a:ext>
            </a:extLst>
          </p:cNvPr>
          <p:cNvSpPr txBox="1"/>
          <p:nvPr/>
        </p:nvSpPr>
        <p:spPr>
          <a:xfrm>
            <a:off x="765807" y="6400412"/>
            <a:ext cx="496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6"/>
              </a:rPr>
              <a:t>Sound of Sorting</a:t>
            </a:r>
            <a:endParaRPr lang="en-US" sz="1200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92F34B7-4BDF-469D-9483-6B4F76972F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EB0D-3888-4293-B2D1-FA135D9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21138"/>
            <a:ext cx="7429499" cy="439862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AUDIOJUNGLE.NET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VIMEO.COM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68DBD31F-50B8-4C1D-A5B0-A7A810551898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1E25E36E-78BA-4465-B6B3-AF168FE0FB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6FB5006-75AA-45B2-8D57-6530963E2C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B0B-D42B-414C-9DE2-912DA460D86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75160" y="2699743"/>
            <a:ext cx="6593681" cy="145851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TOUCH</a:t>
            </a:r>
          </a:p>
        </p:txBody>
      </p:sp>
      <p:pic>
        <p:nvPicPr>
          <p:cNvPr id="4" name="Graphic 3" descr="Right Pointing Backhand Index ">
            <a:extLst>
              <a:ext uri="{FF2B5EF4-FFF2-40B4-BE49-F238E27FC236}">
                <a16:creationId xmlns:a16="http://schemas.microsoft.com/office/drawing/2014/main" id="{9B2559F9-F935-4DA0-9A06-6FDE15EAC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66" y="2845815"/>
            <a:ext cx="2621757" cy="1607659"/>
          </a:xfrm>
          <a:prstGeom prst="rect">
            <a:avLst/>
          </a:prstGeom>
        </p:spPr>
      </p:pic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028455F2-C7CC-47ED-8E79-6337D7F55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563245" y="2435424"/>
            <a:ext cx="2621757" cy="1607659"/>
          </a:xfrm>
          <a:prstGeom prst="rect">
            <a:avLst/>
          </a:prstGeom>
        </p:spPr>
      </p:pic>
      <p:sp>
        <p:nvSpPr>
          <p:cNvPr id="10" name="Google Shape;284;p55">
            <a:extLst>
              <a:ext uri="{FF2B5EF4-FFF2-40B4-BE49-F238E27FC236}">
                <a16:creationId xmlns:a16="http://schemas.microsoft.com/office/drawing/2014/main" id="{CA3D2441-4E57-417A-8D39-00938877CC5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85;p55">
            <a:extLst>
              <a:ext uri="{FF2B5EF4-FFF2-40B4-BE49-F238E27FC236}">
                <a16:creationId xmlns:a16="http://schemas.microsoft.com/office/drawing/2014/main" id="{CAFC6233-DE53-4A13-AEF1-812E56D1ACD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3BA0C6F5-211B-42EE-82EF-857E337AFD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3D08-BF74-4142-9471-DAE59369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171225"/>
            <a:ext cx="7429499" cy="535314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CLICK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SCROLL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DRAG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HOLD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RELEASE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/>
              <a:t>SWIPE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3A7C3-6F16-4657-9296-B1213BAAF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8"/>
          <a:stretch/>
        </p:blipFill>
        <p:spPr>
          <a:xfrm rot="18825868">
            <a:off x="5921872" y="1442740"/>
            <a:ext cx="1435880" cy="2336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FC69C-ACD1-4B76-A147-96AA189FF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7"/>
          <a:stretch/>
        </p:blipFill>
        <p:spPr>
          <a:xfrm rot="2913301">
            <a:off x="2100939" y="4137562"/>
            <a:ext cx="1292243" cy="1766502"/>
          </a:xfrm>
          <a:prstGeom prst="rect">
            <a:avLst/>
          </a:prstGeom>
        </p:spPr>
      </p:pic>
      <p:sp>
        <p:nvSpPr>
          <p:cNvPr id="7" name="Google Shape;284;p55">
            <a:extLst>
              <a:ext uri="{FF2B5EF4-FFF2-40B4-BE49-F238E27FC236}">
                <a16:creationId xmlns:a16="http://schemas.microsoft.com/office/drawing/2014/main" id="{6DDBE1C2-9759-42CA-BA69-B74CA05239C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F34757B6-83EE-4D7C-9A43-5565B78CD8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DDFDAF26-6785-49A3-AB43-107D32E6E3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Media 9" title="Access Mars Web VR: A Virtual Walk on Mars">
            <a:hlinkClick r:id="" action="ppaction://media"/>
            <a:extLst>
              <a:ext uri="{FF2B5EF4-FFF2-40B4-BE49-F238E27FC236}">
                <a16:creationId xmlns:a16="http://schemas.microsoft.com/office/drawing/2014/main" id="{18A6E02A-1528-4E28-9312-ACEF212AE7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6058" y="1071087"/>
            <a:ext cx="7425266" cy="4176712"/>
          </a:xfrm>
          <a:prstGeom prst="rect">
            <a:avLst/>
          </a:prstGeom>
        </p:spPr>
      </p:pic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9CFB3A02-25A2-484D-843C-7558915049A7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285;p55">
            <a:extLst>
              <a:ext uri="{FF2B5EF4-FFF2-40B4-BE49-F238E27FC236}">
                <a16:creationId xmlns:a16="http://schemas.microsoft.com/office/drawing/2014/main" id="{50BDC67C-0A38-4E85-A595-63D2CD525C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2D998-A514-487B-BF0E-244E45945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7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5157-3E46-4F66-8B24-C8ECFD1E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C8CA513-2F95-4CE9-A70B-87C35C76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9144000" cy="6000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A809D-A2A0-4FAB-A593-7CBF0DC3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4D34932-492F-42D2-BAEE-4E453801BD5C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93053187-ED43-4823-ABE2-F5E0B65B11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7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A327943-963B-47DD-B2F5-BF4D8CE2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9144000" cy="60007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2FB2B-5A44-4E1D-AFBC-C0C3B51F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2AB5-980F-4D82-A9ED-FFC7B81C5F90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519DFB-185A-4CD8-AE8D-62B1984A68B6}"/>
              </a:ext>
            </a:extLst>
          </p:cNvPr>
          <p:cNvSpPr txBox="1">
            <a:spLocks/>
          </p:cNvSpPr>
          <p:nvPr/>
        </p:nvSpPr>
        <p:spPr>
          <a:xfrm>
            <a:off x="856059" y="5719763"/>
            <a:ext cx="4679482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@alycolumbus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CA40CF0-A9D6-4D50-A774-289B555CF3DD}"/>
              </a:ext>
            </a:extLst>
          </p:cNvPr>
          <p:cNvSpPr txBox="1">
            <a:spLocks/>
          </p:cNvSpPr>
          <p:nvPr/>
        </p:nvSpPr>
        <p:spPr>
          <a:xfrm>
            <a:off x="7707241" y="5719762"/>
            <a:ext cx="57831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E2AB5-980F-4D82-A9ED-FFC7B81C5F90}" type="slidenum">
              <a:rPr lang="en-US" sz="1200">
                <a:solidFill>
                  <a:schemeClr val="bg1"/>
                </a:solidFill>
              </a:rPr>
              <a:pPr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Google Shape;284;p55">
            <a:extLst>
              <a:ext uri="{FF2B5EF4-FFF2-40B4-BE49-F238E27FC236}">
                <a16:creationId xmlns:a16="http://schemas.microsoft.com/office/drawing/2014/main" id="{88C0425C-F75A-4B6C-BB6A-A6D3906A70ED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285;p55">
            <a:extLst>
              <a:ext uri="{FF2B5EF4-FFF2-40B4-BE49-F238E27FC236}">
                <a16:creationId xmlns:a16="http://schemas.microsoft.com/office/drawing/2014/main" id="{340BA070-BA88-4308-91C5-1E8B9ABEF6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21D-D93B-43CC-ACB3-B1854E4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>
                <a:latin typeface="+mn-lt"/>
              </a:rPr>
              <a:t>Good stories have…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96AD-1233-4ACC-918B-332E31A7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26" y="1913957"/>
            <a:ext cx="8229600" cy="3905477"/>
          </a:xfrm>
        </p:spPr>
        <p:txBody>
          <a:bodyPr>
            <a:normAutofit/>
          </a:bodyPr>
          <a:lstStyle/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Premise</a:t>
            </a:r>
          </a:p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Dramatic Question</a:t>
            </a:r>
          </a:p>
          <a:p>
            <a:pPr marL="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4400" dirty="0"/>
              <a:t> Story Message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E169C896-C201-475A-BAC5-E9FFA18A984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AC09D283-5372-4B84-A0BB-0C8DB3691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3DADBB6-ECA4-4E64-AD65-4AB28DC615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05" y="1376152"/>
            <a:ext cx="8076408" cy="743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742"/>
            <a:ext cx="7456714" cy="3721429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a universal truth, proverb, statement.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“We are only as strong as we are united, as weak as we are divided.”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FD5A88B0-2335-4FE6-8CC0-38DE9CBD6B3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D1B8FAA-D57A-4707-BDD9-6C9F320EFE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1E62499-99A1-4D34-AA03-63EFB41AF3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509"/>
            <a:ext cx="9144000" cy="11089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DRAMATIC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336" y="2752726"/>
            <a:ext cx="6319327" cy="3078448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frames your debate for the viewer.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“What if ………………………………?”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862B0399-826F-4732-B589-6ECAE71F9642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DB2A90F-FD3B-4FBC-ADC8-8BE7DE5772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8E8AA8C-21AC-46AB-ACE1-66938A285B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C39-6674-4928-A5E6-D8F3FA82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05" y="1401115"/>
            <a:ext cx="8076408" cy="743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STORY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60B-81C9-42F3-9449-139B4E84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38425"/>
            <a:ext cx="6550819" cy="3150618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sz="2700" dirty="0"/>
              <a:t>why is this important? (right now?)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Example: </a:t>
            </a:r>
            <a:endParaRPr lang="en-US" sz="27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sz="2700" dirty="0">
                <a:solidFill>
                  <a:srgbClr val="FF0000"/>
                </a:solidFill>
                <a:highlight>
                  <a:srgbClr val="FF0000"/>
                </a:highlight>
              </a:rPr>
              <a:t>Example Story Message………..………..</a:t>
            </a:r>
          </a:p>
        </p:txBody>
      </p:sp>
      <p:sp>
        <p:nvSpPr>
          <p:cNvPr id="8" name="Google Shape;284;p55">
            <a:extLst>
              <a:ext uri="{FF2B5EF4-FFF2-40B4-BE49-F238E27FC236}">
                <a16:creationId xmlns:a16="http://schemas.microsoft.com/office/drawing/2014/main" id="{8282BFDF-9ADF-47D4-843B-D125BF96A1C0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5;p55">
            <a:extLst>
              <a:ext uri="{FF2B5EF4-FFF2-40B4-BE49-F238E27FC236}">
                <a16:creationId xmlns:a16="http://schemas.microsoft.com/office/drawing/2014/main" id="{5A0D2164-446E-48C3-A5BF-DD9EBB92EE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FB0E28E-4BBD-466D-979F-8D3A2AFF1D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2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23EFD3-5F00-442D-B055-3CAF43312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479"/>
            <a:ext cx="9144000" cy="5143500"/>
          </a:xfrm>
          <a:prstGeom prst="rect">
            <a:avLst/>
          </a:prstGeom>
        </p:spPr>
      </p:pic>
      <p:sp>
        <p:nvSpPr>
          <p:cNvPr id="3" name="Google Shape;284;p55">
            <a:extLst>
              <a:ext uri="{FF2B5EF4-FFF2-40B4-BE49-F238E27FC236}">
                <a16:creationId xmlns:a16="http://schemas.microsoft.com/office/drawing/2014/main" id="{708F80EB-060C-49D3-8A34-F620255BACBB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85;p55">
            <a:extLst>
              <a:ext uri="{FF2B5EF4-FFF2-40B4-BE49-F238E27FC236}">
                <a16:creationId xmlns:a16="http://schemas.microsoft.com/office/drawing/2014/main" id="{1CDBEDAC-5BB2-442C-BF9A-4B3F82167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DE95D-776F-44B0-99BA-F9B42D5C8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BD15-68DE-40A5-B53C-C0166EBE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314450"/>
            <a:ext cx="7802166" cy="4928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PREMISE: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“Ruthless ambition leads to destruction.”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DRAMATIC QUESTION: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“What if you were in control of the largest army in the world?”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STORY MESSAGE:</a:t>
            </a:r>
          </a:p>
          <a:p>
            <a:pPr marL="0" indent="0">
              <a:buNone/>
            </a:pPr>
            <a:r>
              <a:rPr lang="en-US" sz="2850" dirty="0">
                <a:solidFill>
                  <a:schemeClr val="bg1"/>
                </a:solidFill>
                <a:highlight>
                  <a:srgbClr val="FF0000"/>
                </a:highlight>
              </a:rPr>
              <a:t>“Don’t have the hubris to invade Russia in the winter.”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Google Shape;284;p55">
            <a:extLst>
              <a:ext uri="{FF2B5EF4-FFF2-40B4-BE49-F238E27FC236}">
                <a16:creationId xmlns:a16="http://schemas.microsoft.com/office/drawing/2014/main" id="{DD1D3B0A-6621-4E6C-8220-49A858DD59C9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285;p55">
            <a:extLst>
              <a:ext uri="{FF2B5EF4-FFF2-40B4-BE49-F238E27FC236}">
                <a16:creationId xmlns:a16="http://schemas.microsoft.com/office/drawing/2014/main" id="{1483DC5F-461C-40A6-9CBA-AD46B79F60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11172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94DE40F-1F7D-40E0-9B96-75AE6CED3D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sp>
        <p:nvSpPr>
          <p:cNvPr id="358" name="Google Shape;358;p63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9760FE-78AD-4DD5-92A2-72EE9BAB4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298989"/>
              </p:ext>
            </p:extLst>
          </p:nvPr>
        </p:nvGraphicFramePr>
        <p:xfrm>
          <a:off x="656378" y="989126"/>
          <a:ext cx="8030422" cy="554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E70439-620F-48E0-9438-D29C70E1E968}"/>
              </a:ext>
            </a:extLst>
          </p:cNvPr>
          <p:cNvSpPr txBox="1"/>
          <p:nvPr/>
        </p:nvSpPr>
        <p:spPr>
          <a:xfrm>
            <a:off x="3553486" y="2879002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5F750-34FD-4365-99CD-E162EAD016E0}"/>
              </a:ext>
            </a:extLst>
          </p:cNvPr>
          <p:cNvSpPr txBox="1"/>
          <p:nvPr/>
        </p:nvSpPr>
        <p:spPr>
          <a:xfrm>
            <a:off x="5063906" y="2879002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84AC4-216B-48EB-9138-90C3C379D0C2}"/>
              </a:ext>
            </a:extLst>
          </p:cNvPr>
          <p:cNvSpPr txBox="1"/>
          <p:nvPr/>
        </p:nvSpPr>
        <p:spPr>
          <a:xfrm>
            <a:off x="3553486" y="4335101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9B97C-714B-4FB9-8C26-3A86E4AA703B}"/>
              </a:ext>
            </a:extLst>
          </p:cNvPr>
          <p:cNvSpPr txBox="1"/>
          <p:nvPr/>
        </p:nvSpPr>
        <p:spPr>
          <a:xfrm>
            <a:off x="5063906" y="4335101"/>
            <a:ext cx="13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nerds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83ADAE2-FE50-4B2A-BA59-21CF98FEB7AE}"/>
              </a:ext>
            </a:extLst>
          </p:cNvPr>
          <p:cNvCxnSpPr>
            <a:cxnSpLocks/>
          </p:cNvCxnSpPr>
          <p:nvPr/>
        </p:nvCxnSpPr>
        <p:spPr>
          <a:xfrm rot="10800000">
            <a:off x="4671591" y="3764014"/>
            <a:ext cx="2417272" cy="155942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223EF9-76CD-4F46-81FF-DEEA042C57CA}"/>
              </a:ext>
            </a:extLst>
          </p:cNvPr>
          <p:cNvSpPr txBox="1"/>
          <p:nvPr/>
        </p:nvSpPr>
        <p:spPr>
          <a:xfrm>
            <a:off x="7220139" y="4952983"/>
            <a:ext cx="1335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awesome</a:t>
            </a:r>
          </a:p>
          <a:p>
            <a:r>
              <a:rPr lang="en-US" sz="2000" b="1" dirty="0"/>
              <a:t>nerds</a:t>
            </a:r>
          </a:p>
        </p:txBody>
      </p:sp>
      <p:sp>
        <p:nvSpPr>
          <p:cNvPr id="18" name="Google Shape;401;p70">
            <a:extLst>
              <a:ext uri="{FF2B5EF4-FFF2-40B4-BE49-F238E27FC236}">
                <a16:creationId xmlns:a16="http://schemas.microsoft.com/office/drawing/2014/main" id="{8BD696EC-6094-400B-8B92-A18FFD3B0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955" y="84388"/>
            <a:ext cx="8076408" cy="74364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/>
              <a:t>Data Scientists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546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6"/>
          <p:cNvSpPr/>
          <p:nvPr/>
        </p:nvSpPr>
        <p:spPr>
          <a:xfrm>
            <a:off x="4964900" y="5334000"/>
            <a:ext cx="455400" cy="99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0" y="1063074"/>
            <a:ext cx="4394483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RECOMMENDED READING</a:t>
            </a:r>
            <a:endParaRPr sz="2400" b="0" dirty="0">
              <a:solidFill>
                <a:schemeClr val="dk2"/>
              </a:solidFill>
            </a:endParaRPr>
          </a:p>
        </p:txBody>
      </p:sp>
      <p:sp>
        <p:nvSpPr>
          <p:cNvPr id="7" name="Google Shape;358;p63">
            <a:extLst>
              <a:ext uri="{FF2B5EF4-FFF2-40B4-BE49-F238E27FC236}">
                <a16:creationId xmlns:a16="http://schemas.microsoft.com/office/drawing/2014/main" id="{79ED53DC-4418-4B80-95C8-84E938026D6E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59;p63">
            <a:extLst>
              <a:ext uri="{FF2B5EF4-FFF2-40B4-BE49-F238E27FC236}">
                <a16:creationId xmlns:a16="http://schemas.microsoft.com/office/drawing/2014/main" id="{EBECD1DB-1DA4-43BC-A534-E99DAA3B46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7;p63">
            <a:extLst>
              <a:ext uri="{FF2B5EF4-FFF2-40B4-BE49-F238E27FC236}">
                <a16:creationId xmlns:a16="http://schemas.microsoft.com/office/drawing/2014/main" id="{168099D3-9F99-49E2-BB60-16BB6BAAE2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5" y="2559587"/>
            <a:ext cx="2761905" cy="64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483" y="3163770"/>
            <a:ext cx="1398371" cy="1787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83" y="5076743"/>
            <a:ext cx="1233379" cy="1654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76" y="3163770"/>
            <a:ext cx="1485570" cy="183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454" y="931710"/>
            <a:ext cx="1390208" cy="2007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139" y="908782"/>
            <a:ext cx="1352381" cy="206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0983" y="5116304"/>
            <a:ext cx="1221828" cy="1605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0400" y="3163770"/>
            <a:ext cx="1527973" cy="1912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752" y="4628847"/>
            <a:ext cx="2129153" cy="432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03" y="3250930"/>
            <a:ext cx="2990476" cy="428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120" y="5334000"/>
            <a:ext cx="2573864" cy="1099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737" y="4037783"/>
            <a:ext cx="3580742" cy="288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C28A72-C401-4D61-960A-F544988A25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64139" y="5076743"/>
            <a:ext cx="1290875" cy="1658115"/>
          </a:xfrm>
          <a:prstGeom prst="rect">
            <a:avLst/>
          </a:prstGeom>
        </p:spPr>
      </p:pic>
      <p:sp>
        <p:nvSpPr>
          <p:cNvPr id="23" name="Google Shape;357;p63">
            <a:extLst>
              <a:ext uri="{FF2B5EF4-FFF2-40B4-BE49-F238E27FC236}">
                <a16:creationId xmlns:a16="http://schemas.microsoft.com/office/drawing/2014/main" id="{A2A03A3C-374F-43FB-B871-3ADF641C8D83}"/>
              </a:ext>
            </a:extLst>
          </p:cNvPr>
          <p:cNvSpPr txBox="1">
            <a:spLocks/>
          </p:cNvSpPr>
          <p:nvPr/>
        </p:nvSpPr>
        <p:spPr>
          <a:xfrm>
            <a:off x="6705600" y="65087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Image result for kieran healy data visualization">
            <a:extLst>
              <a:ext uri="{FF2B5EF4-FFF2-40B4-BE49-F238E27FC236}">
                <a16:creationId xmlns:a16="http://schemas.microsoft.com/office/drawing/2014/main" id="{67473B20-28F1-4A03-98B1-22815E5F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56" y="941360"/>
            <a:ext cx="1654882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7E0B2-6476-42C8-9833-90A8A1B2EB0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3" name="Google Shape;383;p67"/>
          <p:cNvPicPr preferRelativeResize="0"/>
          <p:nvPr/>
        </p:nvPicPr>
        <p:blipFill rotWithShape="1">
          <a:blip r:embed="rId3">
            <a:alphaModFix/>
          </a:blip>
          <a:srcRect r="17239"/>
          <a:stretch/>
        </p:blipFill>
        <p:spPr>
          <a:xfrm>
            <a:off x="271606" y="1089891"/>
            <a:ext cx="4743739" cy="5568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10" name="Google Shape;376;p66">
            <a:extLst>
              <a:ext uri="{FF2B5EF4-FFF2-40B4-BE49-F238E27FC236}">
                <a16:creationId xmlns:a16="http://schemas.microsoft.com/office/drawing/2014/main" id="{15940203-7AFE-4846-8A5D-0AD30CC98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2285" y="3192006"/>
            <a:ext cx="3747921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START WRITING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TODAY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11" name="Google Shape;358;p63">
            <a:extLst>
              <a:ext uri="{FF2B5EF4-FFF2-40B4-BE49-F238E27FC236}">
                <a16:creationId xmlns:a16="http://schemas.microsoft.com/office/drawing/2014/main" id="{622E1EDF-890E-4FB7-967F-2D59BACA2AD1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Google Shape;359;p63">
            <a:extLst>
              <a:ext uri="{FF2B5EF4-FFF2-40B4-BE49-F238E27FC236}">
                <a16:creationId xmlns:a16="http://schemas.microsoft.com/office/drawing/2014/main" id="{359D2A6F-CA9F-4ED7-B0D6-ACACE4B8FF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7;p63">
            <a:extLst>
              <a:ext uri="{FF2B5EF4-FFF2-40B4-BE49-F238E27FC236}">
                <a16:creationId xmlns:a16="http://schemas.microsoft.com/office/drawing/2014/main" id="{89E49AD8-658C-49C6-80AF-4BD24DE148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8"/>
          <p:cNvPicPr preferRelativeResize="0"/>
          <p:nvPr/>
        </p:nvPicPr>
        <p:blipFill rotWithShape="1">
          <a:blip r:embed="rId3">
            <a:alphaModFix/>
          </a:blip>
          <a:srcRect r="963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8"/>
          <p:cNvSpPr txBox="1">
            <a:spLocks noGrp="1"/>
          </p:cNvSpPr>
          <p:nvPr>
            <p:ph type="title" idx="4294967295"/>
          </p:nvPr>
        </p:nvSpPr>
        <p:spPr>
          <a:xfrm>
            <a:off x="195072" y="2406182"/>
            <a:ext cx="7046976" cy="1856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And you will find your unique </a:t>
            </a:r>
            <a:r>
              <a:rPr lang="en-US" sz="7200" dirty="0"/>
              <a:t>VOICE.</a:t>
            </a:r>
            <a:endParaRPr sz="4800" b="0" dirty="0">
              <a:solidFill>
                <a:schemeClr val="dk2"/>
              </a:solidFill>
            </a:endParaRPr>
          </a:p>
        </p:txBody>
      </p:sp>
      <p:sp>
        <p:nvSpPr>
          <p:cNvPr id="7" name="Google Shape;357;p63">
            <a:extLst>
              <a:ext uri="{FF2B5EF4-FFF2-40B4-BE49-F238E27FC236}">
                <a16:creationId xmlns:a16="http://schemas.microsoft.com/office/drawing/2014/main" id="{C55E0702-113E-4ABE-9FC8-398905A6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3CDFE-84CF-43E1-8983-1E8A4AD41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95" name="Google Shape;395;p69"/>
          <p:cNvSpPr txBox="1">
            <a:spLocks noGrp="1"/>
          </p:cNvSpPr>
          <p:nvPr>
            <p:ph type="title"/>
          </p:nvPr>
        </p:nvSpPr>
        <p:spPr>
          <a:xfrm>
            <a:off x="0" y="5695950"/>
            <a:ext cx="9144000" cy="1162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Respect &amp; Serve Your Audience</a:t>
            </a:r>
            <a:endParaRPr sz="4400" b="0" dirty="0">
              <a:ln w="285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>
            <a:spLocks noGrp="1"/>
          </p:cNvSpPr>
          <p:nvPr>
            <p:ph type="body" idx="1"/>
          </p:nvPr>
        </p:nvSpPr>
        <p:spPr>
          <a:xfrm>
            <a:off x="685800" y="2391309"/>
            <a:ext cx="7772400" cy="26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</a:rPr>
              <a:t>Principles of good </a:t>
            </a:r>
            <a:endParaRPr sz="3000" dirty="0">
              <a:solidFill>
                <a:srgbClr val="FF0000"/>
              </a:solidFill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DATA JOURNALISM </a:t>
            </a:r>
            <a:endParaRPr sz="4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0000"/>
                </a:solidFill>
              </a:rPr>
              <a:t>are principles of good </a:t>
            </a:r>
            <a:endParaRPr sz="3000" dirty="0">
              <a:solidFill>
                <a:srgbClr val="FF0000"/>
              </a:solidFill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DATA STORYTELLING.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subTitle" idx="4294967295"/>
          </p:nvPr>
        </p:nvSpPr>
        <p:spPr>
          <a:xfrm>
            <a:off x="0" y="1640126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36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36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400" dirty="0">
              <a:latin typeface="+mn-lt"/>
              <a:ea typeface="Oswald"/>
              <a:cs typeface="Oswald"/>
              <a:sym typeface="Oswald"/>
            </a:endParaRP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>
                <a:latin typeface="+mn-lt"/>
                <a:ea typeface="Oswald"/>
                <a:cs typeface="Oswald"/>
                <a:sym typeface="Oswald"/>
              </a:rPr>
              <a:t>Alyssa Columbus. @alycolumbus. </a:t>
            </a:r>
            <a:r>
              <a:rPr lang="en-US" sz="2400" u="sng" dirty="0">
                <a:latin typeface="+mn-lt"/>
                <a:ea typeface="Oswald"/>
                <a:cs typeface="Oswald"/>
                <a:sym typeface="Oswald"/>
              </a:rPr>
              <a:t>alyssacolumbus.com</a:t>
            </a:r>
            <a:endParaRPr sz="2400" dirty="0">
              <a:latin typeface="+mn-lt"/>
              <a:ea typeface="Oswald"/>
              <a:cs typeface="Oswald"/>
              <a:sym typeface="Oswald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825" y="2867562"/>
            <a:ext cx="4068350" cy="11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8;p63">
            <a:extLst>
              <a:ext uri="{FF2B5EF4-FFF2-40B4-BE49-F238E27FC236}">
                <a16:creationId xmlns:a16="http://schemas.microsoft.com/office/drawing/2014/main" id="{C2F1C82A-BEC5-43BA-92EF-F65013FB5504}"/>
              </a:ext>
            </a:extLst>
          </p:cNvPr>
          <p:cNvSpPr/>
          <p:nvPr/>
        </p:nvSpPr>
        <p:spPr>
          <a:xfrm>
            <a:off x="7806550" y="22712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359;p63">
            <a:extLst>
              <a:ext uri="{FF2B5EF4-FFF2-40B4-BE49-F238E27FC236}">
                <a16:creationId xmlns:a16="http://schemas.microsoft.com/office/drawing/2014/main" id="{E7FF6070-14D4-46B8-86B7-60E0DA7D2C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0A61B-AC00-4C9D-8194-76357555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60192" y="3352800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Backup Slides </a:t>
            </a:r>
          </a:p>
        </p:txBody>
      </p:sp>
      <p:sp>
        <p:nvSpPr>
          <p:cNvPr id="4" name="Google Shape;358;p63">
            <a:extLst>
              <a:ext uri="{FF2B5EF4-FFF2-40B4-BE49-F238E27FC236}">
                <a16:creationId xmlns:a16="http://schemas.microsoft.com/office/drawing/2014/main" id="{04AB7176-8696-4F2C-A929-5445502667F8}"/>
              </a:ext>
            </a:extLst>
          </p:cNvPr>
          <p:cNvSpPr/>
          <p:nvPr/>
        </p:nvSpPr>
        <p:spPr>
          <a:xfrm>
            <a:off x="7806550" y="22712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359;p63">
            <a:extLst>
              <a:ext uri="{FF2B5EF4-FFF2-40B4-BE49-F238E27FC236}">
                <a16:creationId xmlns:a16="http://schemas.microsoft.com/office/drawing/2014/main" id="{EABCCE51-EE93-4C65-AF61-31AFADCA88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188" y="1354422"/>
            <a:ext cx="4628508" cy="203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4">
            <a:alphaModFix/>
          </a:blip>
          <a:srcRect t="26347" b="17446"/>
          <a:stretch/>
        </p:blipFill>
        <p:spPr>
          <a:xfrm>
            <a:off x="5974453" y="4593659"/>
            <a:ext cx="2959955" cy="16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  <p:sp>
        <p:nvSpPr>
          <p:cNvPr id="293" name="Google Shape;293;p56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5;p57">
            <a:extLst>
              <a:ext uri="{FF2B5EF4-FFF2-40B4-BE49-F238E27FC236}">
                <a16:creationId xmlns:a16="http://schemas.microsoft.com/office/drawing/2014/main" id="{234224A9-FA5A-4FE1-B1C6-510729CB7F28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92" y="907099"/>
            <a:ext cx="3850963" cy="80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3377" y="1508027"/>
            <a:ext cx="3558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https://newsinitiative.withgoogle.com/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30" y="2016664"/>
            <a:ext cx="1766558" cy="1075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740" y="2016664"/>
            <a:ext cx="1358708" cy="1075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43" y="3228328"/>
            <a:ext cx="1670445" cy="125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7548" y="3292239"/>
            <a:ext cx="1282804" cy="1064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330" y="4479084"/>
            <a:ext cx="1493934" cy="1017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4817" y="4479084"/>
            <a:ext cx="1485823" cy="995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3884" y="2074213"/>
            <a:ext cx="1158687" cy="1018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3884" y="3344056"/>
            <a:ext cx="1326815" cy="1013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2785" y="4514840"/>
            <a:ext cx="1269145" cy="981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162" y="5626950"/>
            <a:ext cx="1070893" cy="8767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8313" y="5466519"/>
            <a:ext cx="1476356" cy="1278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3897" y="5553738"/>
            <a:ext cx="1431186" cy="11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0F525-93F7-4D89-8BD0-C4899C82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0" y="1804987"/>
            <a:ext cx="4343400" cy="32480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B3EAAF-FEFD-4492-93E0-3E2CDB3C6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20" y="1814512"/>
            <a:ext cx="4248150" cy="3238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39482B-A906-414B-B8B2-16F3E34DBBB4}"/>
              </a:ext>
            </a:extLst>
          </p:cNvPr>
          <p:cNvSpPr/>
          <p:nvPr/>
        </p:nvSpPr>
        <p:spPr>
          <a:xfrm>
            <a:off x="172995" y="6158585"/>
            <a:ext cx="7154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Source: </a:t>
            </a:r>
            <a:r>
              <a:rPr lang="en-US" dirty="0"/>
              <a:t>Presidential Commission on the Space Shuttle Challenger Accident, vol. 5 (Washington, DC: US Government Printing Office, 1986.) pp. 895-896. </a:t>
            </a:r>
          </a:p>
        </p:txBody>
      </p:sp>
    </p:spTree>
    <p:extLst>
      <p:ext uri="{BB962C8B-B14F-4D97-AF65-F5344CB8AC3E}">
        <p14:creationId xmlns:p14="http://schemas.microsoft.com/office/powerpoint/2010/main" val="259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sp>
        <p:nvSpPr>
          <p:cNvPr id="284" name="Google Shape;284;p55"/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5;p57">
            <a:extLst>
              <a:ext uri="{FF2B5EF4-FFF2-40B4-BE49-F238E27FC236}">
                <a16:creationId xmlns:a16="http://schemas.microsoft.com/office/drawing/2014/main" id="{BD721710-48EE-462A-AFF6-5AF89E4AD8F2}"/>
              </a:ext>
            </a:extLst>
          </p:cNvPr>
          <p:cNvSpPr txBox="1">
            <a:spLocks/>
          </p:cNvSpPr>
          <p:nvPr/>
        </p:nvSpPr>
        <p:spPr>
          <a:xfrm>
            <a:off x="237330" y="102495"/>
            <a:ext cx="80763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dirty="0"/>
              <a:t>Data Journalism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9482B-A906-414B-B8B2-16F3E34DBBB4}"/>
              </a:ext>
            </a:extLst>
          </p:cNvPr>
          <p:cNvSpPr/>
          <p:nvPr/>
        </p:nvSpPr>
        <p:spPr>
          <a:xfrm>
            <a:off x="172995" y="6158585"/>
            <a:ext cx="7154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Source: </a:t>
            </a:r>
            <a:r>
              <a:rPr lang="en-US" dirty="0"/>
              <a:t>Presidential Commission on the Space Shuttle Challenger Accident, vol. 5 (Washington, DC: US Government Printing Office, 1986.) pp. 895-896.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09FEA-C7F5-47E5-96AA-3436F5E0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20" y="1415946"/>
            <a:ext cx="7010760" cy="40261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9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8;p63">
            <a:extLst>
              <a:ext uri="{FF2B5EF4-FFF2-40B4-BE49-F238E27FC236}">
                <a16:creationId xmlns:a16="http://schemas.microsoft.com/office/drawing/2014/main" id="{3485EACF-2A6A-4F86-BC90-F5A2EA1DFA95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359;p63">
            <a:extLst>
              <a:ext uri="{FF2B5EF4-FFF2-40B4-BE49-F238E27FC236}">
                <a16:creationId xmlns:a16="http://schemas.microsoft.com/office/drawing/2014/main" id="{A10FF291-533F-41B2-A75B-D6E33100C9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7;p63">
            <a:extLst>
              <a:ext uri="{FF2B5EF4-FFF2-40B4-BE49-F238E27FC236}">
                <a16:creationId xmlns:a16="http://schemas.microsoft.com/office/drawing/2014/main" id="{DC169B9D-BADD-4141-BB7D-CFA548510E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4CF23-F16E-496C-B24C-95954C3C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829845"/>
            <a:ext cx="74866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88875"/>
            <a:ext cx="7801568" cy="5749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9960" y="6474658"/>
            <a:ext cx="87246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Source: Forrester, Improve Your Storytelling With Data Visualization Best Practices December 28,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262" y="197368"/>
            <a:ext cx="5900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Visualization Design Process</a:t>
            </a:r>
          </a:p>
        </p:txBody>
      </p:sp>
      <p:sp>
        <p:nvSpPr>
          <p:cNvPr id="6" name="Google Shape;358;p63">
            <a:extLst>
              <a:ext uri="{FF2B5EF4-FFF2-40B4-BE49-F238E27FC236}">
                <a16:creationId xmlns:a16="http://schemas.microsoft.com/office/drawing/2014/main" id="{A9F3AD69-225E-4262-B26C-CCE58616D3E9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359;p63">
            <a:extLst>
              <a:ext uri="{FF2B5EF4-FFF2-40B4-BE49-F238E27FC236}">
                <a16:creationId xmlns:a16="http://schemas.microsoft.com/office/drawing/2014/main" id="{F62CF432-B1EA-436F-AF0C-A8EAB134C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63">
            <a:extLst>
              <a:ext uri="{FF2B5EF4-FFF2-40B4-BE49-F238E27FC236}">
                <a16:creationId xmlns:a16="http://schemas.microsoft.com/office/drawing/2014/main" id="{21B13416-6E26-47CB-A699-FEDD25C231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4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41" y="922026"/>
            <a:ext cx="5797296" cy="5923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" y="158496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Visualization Techniques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" y="2472251"/>
            <a:ext cx="3379063" cy="2339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" y="4857809"/>
            <a:ext cx="3343849" cy="198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874063"/>
            <a:ext cx="3279722" cy="1430225"/>
          </a:xfrm>
          <a:prstGeom prst="rect">
            <a:avLst/>
          </a:prstGeom>
        </p:spPr>
      </p:pic>
      <p:sp>
        <p:nvSpPr>
          <p:cNvPr id="9" name="Google Shape;358;p63">
            <a:extLst>
              <a:ext uri="{FF2B5EF4-FFF2-40B4-BE49-F238E27FC236}">
                <a16:creationId xmlns:a16="http://schemas.microsoft.com/office/drawing/2014/main" id="{4CD1D41A-3583-483B-9155-6DB01461FF74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359;p63">
            <a:extLst>
              <a:ext uri="{FF2B5EF4-FFF2-40B4-BE49-F238E27FC236}">
                <a16:creationId xmlns:a16="http://schemas.microsoft.com/office/drawing/2014/main" id="{95836421-F1AE-4365-A014-2D565F97E78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7;p63">
            <a:extLst>
              <a:ext uri="{FF2B5EF4-FFF2-40B4-BE49-F238E27FC236}">
                <a16:creationId xmlns:a16="http://schemas.microsoft.com/office/drawing/2014/main" id="{8B89C86B-2799-4D4C-8F7C-660AB163ECF1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" y="158496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The Right Visualizations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717"/>
            <a:ext cx="9144000" cy="3909145"/>
          </a:xfrm>
          <a:prstGeom prst="rect">
            <a:avLst/>
          </a:prstGeom>
        </p:spPr>
      </p:pic>
      <p:sp>
        <p:nvSpPr>
          <p:cNvPr id="6" name="Google Shape;358;p63">
            <a:extLst>
              <a:ext uri="{FF2B5EF4-FFF2-40B4-BE49-F238E27FC236}">
                <a16:creationId xmlns:a16="http://schemas.microsoft.com/office/drawing/2014/main" id="{C99C9D73-2A48-417B-9397-7637525C2D01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359;p63">
            <a:extLst>
              <a:ext uri="{FF2B5EF4-FFF2-40B4-BE49-F238E27FC236}">
                <a16:creationId xmlns:a16="http://schemas.microsoft.com/office/drawing/2014/main" id="{889E6983-C214-4898-A6AE-E338F48341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9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" y="15849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 Tips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7" y="857085"/>
            <a:ext cx="7254240" cy="5791555"/>
          </a:xfrm>
          <a:prstGeom prst="rect">
            <a:avLst/>
          </a:prstGeom>
        </p:spPr>
      </p:pic>
      <p:sp>
        <p:nvSpPr>
          <p:cNvPr id="5" name="Google Shape;358;p63">
            <a:extLst>
              <a:ext uri="{FF2B5EF4-FFF2-40B4-BE49-F238E27FC236}">
                <a16:creationId xmlns:a16="http://schemas.microsoft.com/office/drawing/2014/main" id="{8FB01AFB-FB96-4DE7-9A06-5FC304A8E5F4}"/>
              </a:ext>
            </a:extLst>
          </p:cNvPr>
          <p:cNvSpPr/>
          <p:nvPr/>
        </p:nvSpPr>
        <p:spPr>
          <a:xfrm>
            <a:off x="7806550" y="47425"/>
            <a:ext cx="1252200" cy="7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359;p63">
            <a:extLst>
              <a:ext uri="{FF2B5EF4-FFF2-40B4-BE49-F238E27FC236}">
                <a16:creationId xmlns:a16="http://schemas.microsoft.com/office/drawing/2014/main" id="{A34A073D-6011-4063-A6EE-0FE2BCBDDE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01" y="135886"/>
            <a:ext cx="2211125" cy="61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ExplorationScenario-Update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10530</TotalTime>
  <Words>438</Words>
  <Application>Microsoft Office PowerPoint</Application>
  <PresentationFormat>On-screen Show (4:3)</PresentationFormat>
  <Paragraphs>176</Paragraphs>
  <Slides>44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Oswald</vt:lpstr>
      <vt:lpstr>Calibri</vt:lpstr>
      <vt:lpstr>Arial</vt:lpstr>
      <vt:lpstr>3_ExplorationScenario-Updated</vt:lpstr>
      <vt:lpstr>Telling Meaningful Stories with Data Orange County R Users Group   November 27,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DATA TO SENSES</vt:lpstr>
      <vt:lpstr>SOUND</vt:lpstr>
      <vt:lpstr>PowerPoint Presentation</vt:lpstr>
      <vt:lpstr>PowerPoint Presentation</vt:lpstr>
      <vt:lpstr>AUDIOJUNGLE.NET  VIMEO.COM  YOUTUBE</vt:lpstr>
      <vt:lpstr>TOUCH</vt:lpstr>
      <vt:lpstr>PowerPoint Presentation</vt:lpstr>
      <vt:lpstr>PowerPoint Presentation</vt:lpstr>
      <vt:lpstr>PowerPoint Presentation</vt:lpstr>
      <vt:lpstr>PowerPoint Presentation</vt:lpstr>
      <vt:lpstr>Good stories have…</vt:lpstr>
      <vt:lpstr>PREMISE</vt:lpstr>
      <vt:lpstr>DRAMATIC QUESTION</vt:lpstr>
      <vt:lpstr>STORY MESSAGE</vt:lpstr>
      <vt:lpstr>PowerPoint Presentation</vt:lpstr>
      <vt:lpstr>PowerPoint Presentation</vt:lpstr>
      <vt:lpstr>Data Scientists</vt:lpstr>
      <vt:lpstr>RECOMMENDED READING</vt:lpstr>
      <vt:lpstr>START WRITING TODAY</vt:lpstr>
      <vt:lpstr>And you will find your unique VOICE.</vt:lpstr>
      <vt:lpstr>Respect &amp; Serve Your Audience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Telling Meaningful Stories with Data Big Data Day LA 2018   August 11, 2018</dc:title>
  <dc:creator>Louis Columbus</dc:creator>
  <cp:lastModifiedBy>Alyssa Columbus</cp:lastModifiedBy>
  <cp:revision>289</cp:revision>
  <cp:lastPrinted>2018-11-26T06:19:41Z</cp:lastPrinted>
  <dcterms:modified xsi:type="dcterms:W3CDTF">2018-11-28T05:41:35Z</dcterms:modified>
</cp:coreProperties>
</file>